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6" roundtripDataSignature="AMtx7miatXNf+TqI8Je4aQHgcNuDbZdk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4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3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4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" name="Google Shape;32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2" name="Google Shape;62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6" name="Google Shape;66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umpy.org/doc/stable/" TargetMode="External"/><Relationship Id="rId4" Type="http://schemas.openxmlformats.org/officeDocument/2006/relationships/hyperlink" Target="https://www.w3schools.com/python/numpy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/>
          <p:nvPr>
            <p:ph type="ctrTitle"/>
          </p:nvPr>
        </p:nvSpPr>
        <p:spPr>
          <a:xfrm>
            <a:off x="729450" y="1322450"/>
            <a:ext cx="8354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000"/>
              <a:t>Tutorial 10: Python - NumPy &amp; Matplotlib</a:t>
            </a:r>
            <a:endParaRPr sz="4000"/>
          </a:p>
        </p:txBody>
      </p:sp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727950" y="2713200"/>
            <a:ext cx="7688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CS 104/108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Spring, 2024-25</a:t>
            </a:r>
            <a:endParaRPr/>
          </a:p>
        </p:txBody>
      </p:sp>
      <p:sp>
        <p:nvSpPr>
          <p:cNvPr id="133" name="Google Shape;133;p1"/>
          <p:cNvSpPr txBox="1"/>
          <p:nvPr/>
        </p:nvSpPr>
        <p:spPr>
          <a:xfrm>
            <a:off x="729450" y="4510750"/>
            <a:ext cx="438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Google Shape;134;p1"/>
          <p:cNvSpPr txBox="1"/>
          <p:nvPr>
            <p:ph idx="1" type="subTitle"/>
          </p:nvPr>
        </p:nvSpPr>
        <p:spPr>
          <a:xfrm>
            <a:off x="729450" y="4030625"/>
            <a:ext cx="27264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0B5394"/>
                </a:solidFill>
              </a:rPr>
              <a:t>TA: Mohana Evuri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6D9EEB"/>
                </a:solidFill>
              </a:rPr>
              <a:t>Credits: Guramrit Singh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Reshaping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92" name="Google Shape;192;p10"/>
          <p:cNvSpPr txBox="1"/>
          <p:nvPr>
            <p:ph idx="1" type="body"/>
          </p:nvPr>
        </p:nvSpPr>
        <p:spPr>
          <a:xfrm>
            <a:off x="68125" y="3538500"/>
            <a:ext cx="9015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shape of an array is the number of elements in each dimension. We used the </a:t>
            </a:r>
            <a:r>
              <a:rPr lang="en" sz="1400">
                <a:solidFill>
                  <a:schemeClr val="dk1"/>
                </a:solidFill>
              </a:rPr>
              <a:t>shape</a:t>
            </a:r>
            <a:r>
              <a:rPr lang="en" sz="1400">
                <a:solidFill>
                  <a:srgbClr val="000000"/>
                </a:solidFill>
              </a:rPr>
              <a:t> attribute  to get the shape of an ndarray. We can also change the shape of an ndarray by using the </a:t>
            </a:r>
            <a:r>
              <a:rPr lang="en" sz="1400">
                <a:solidFill>
                  <a:schemeClr val="dk1"/>
                </a:solidFill>
              </a:rPr>
              <a:t>reshape</a:t>
            </a:r>
            <a:r>
              <a:rPr lang="en" sz="1400">
                <a:solidFill>
                  <a:srgbClr val="000000"/>
                </a:solidFill>
              </a:rPr>
              <a:t> function.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You can reshape into any shape as long as the </a:t>
            </a:r>
            <a:r>
              <a:rPr lang="en" sz="1400">
                <a:solidFill>
                  <a:schemeClr val="dk1"/>
                </a:solidFill>
              </a:rPr>
              <a:t>number of elements are equal in both the shapes.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All dimensions need to be non-negative integers. You are allowed to have one “unknown” dimension while reshaping, it is represented by -1, and numpy will compute it.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046459" cy="2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Joining arrays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99" name="Google Shape;199;p11"/>
          <p:cNvSpPr txBox="1"/>
          <p:nvPr>
            <p:ph idx="1" type="body"/>
          </p:nvPr>
        </p:nvSpPr>
        <p:spPr>
          <a:xfrm>
            <a:off x="64350" y="3799500"/>
            <a:ext cx="9015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Axis in an ndarrays are numbered starting with 0. 0 - row, 1 - column and so on …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We pass a sequence of arrays that we want to join to the </a:t>
            </a:r>
            <a:r>
              <a:rPr lang="en" sz="1400">
                <a:solidFill>
                  <a:schemeClr val="dk1"/>
                </a:solidFill>
              </a:rPr>
              <a:t>concatenate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function, along with the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axis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 By default the axis is taken to be 0.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hstack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 is used to stack along the rows whereas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vstack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 is used to stack along the columns.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Checkout these functions: </a:t>
            </a:r>
            <a:r>
              <a:rPr lang="en" sz="1400">
                <a:solidFill>
                  <a:schemeClr val="dk1"/>
                </a:solidFill>
              </a:rPr>
              <a:t>stack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</a:rPr>
              <a:t>dstack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800" y="565125"/>
            <a:ext cx="6558418" cy="32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Splitting array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06" name="Google Shape;206;p12"/>
          <p:cNvSpPr txBox="1"/>
          <p:nvPr>
            <p:ph idx="1" type="body"/>
          </p:nvPr>
        </p:nvSpPr>
        <p:spPr>
          <a:xfrm>
            <a:off x="64350" y="3799500"/>
            <a:ext cx="9015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Joining merges multiple arrays into one and splitting breaks one array into multiple.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We use </a:t>
            </a:r>
            <a:r>
              <a:rPr lang="en" sz="1400">
                <a:solidFill>
                  <a:schemeClr val="dk1"/>
                </a:solidFill>
              </a:rPr>
              <a:t>array_split</a:t>
            </a:r>
            <a:r>
              <a:rPr lang="en" sz="1400">
                <a:solidFill>
                  <a:srgbClr val="000000"/>
                </a:solidFill>
              </a:rPr>
              <a:t> for splitting arrays, we pass it the </a:t>
            </a:r>
            <a:r>
              <a:rPr lang="en" sz="1400">
                <a:solidFill>
                  <a:schemeClr val="dk1"/>
                </a:solidFill>
              </a:rPr>
              <a:t>array we want to split and the number of splits</a:t>
            </a:r>
            <a:r>
              <a:rPr lang="en" sz="1400">
                <a:solidFill>
                  <a:srgbClr val="000000"/>
                </a:solidFill>
              </a:rPr>
              <a:t>. The function </a:t>
            </a:r>
            <a:r>
              <a:rPr lang="en" sz="1400">
                <a:solidFill>
                  <a:schemeClr val="dk1"/>
                </a:solidFill>
              </a:rPr>
              <a:t>returns a list of ndarrays</a:t>
            </a:r>
            <a:r>
              <a:rPr lang="en" sz="1400">
                <a:solidFill>
                  <a:srgbClr val="000000"/>
                </a:solidFill>
              </a:rPr>
              <a:t>. You can specify the axis to split along. (Default axis is 0)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If the array has less elements than required, it will adjust from the end accordingly.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hsplit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is the reverse of hstack. Similar for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vsplit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dsplit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37" y="572225"/>
            <a:ext cx="5700065" cy="32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Search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13" name="Google Shape;213;p13"/>
          <p:cNvSpPr txBox="1"/>
          <p:nvPr>
            <p:ph idx="1" type="body"/>
          </p:nvPr>
        </p:nvSpPr>
        <p:spPr>
          <a:xfrm>
            <a:off x="64350" y="3299900"/>
            <a:ext cx="90153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You can search an array for a certain value, and return the </a:t>
            </a:r>
            <a:r>
              <a:rPr lang="en" sz="2000">
                <a:solidFill>
                  <a:schemeClr val="dk1"/>
                </a:solidFill>
              </a:rPr>
              <a:t>indexes</a:t>
            </a:r>
            <a:r>
              <a:rPr lang="en" sz="1800">
                <a:solidFill>
                  <a:srgbClr val="000000"/>
                </a:solidFill>
              </a:rPr>
              <a:t> that get a match.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To search an array, use the </a:t>
            </a:r>
            <a:r>
              <a:rPr lang="en" sz="2000">
                <a:solidFill>
                  <a:schemeClr val="dk1"/>
                </a:solidFill>
              </a:rPr>
              <a:t>where</a:t>
            </a:r>
            <a:r>
              <a:rPr lang="en" sz="1800">
                <a:solidFill>
                  <a:srgbClr val="000000"/>
                </a:solidFill>
              </a:rPr>
              <a:t> method.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98100"/>
            <a:ext cx="8839199" cy="140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Filtering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20" name="Google Shape;220;p14"/>
          <p:cNvSpPr txBox="1"/>
          <p:nvPr>
            <p:ph idx="1" type="body"/>
          </p:nvPr>
        </p:nvSpPr>
        <p:spPr>
          <a:xfrm>
            <a:off x="64350" y="3299900"/>
            <a:ext cx="90153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Getting some elements out of an existing array and creating a new array out of them is called </a:t>
            </a:r>
            <a:r>
              <a:rPr lang="en" sz="1900">
                <a:solidFill>
                  <a:schemeClr val="dk1"/>
                </a:solidFill>
              </a:rPr>
              <a:t>filtering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In NumPy, you filter an array using a </a:t>
            </a:r>
            <a:r>
              <a:rPr lang="en" sz="1800">
                <a:solidFill>
                  <a:schemeClr val="dk1"/>
                </a:solidFill>
              </a:rPr>
              <a:t>boolean index list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If the value at an index is </a:t>
            </a:r>
            <a:r>
              <a:rPr lang="en" sz="1700">
                <a:solidFill>
                  <a:srgbClr val="000000"/>
                </a:solidFill>
              </a:rPr>
              <a:t>True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 that element is contained in the filtered array, if the value at that index is </a:t>
            </a:r>
            <a:r>
              <a:rPr lang="en" sz="1700">
                <a:solidFill>
                  <a:srgbClr val="000000"/>
                </a:solidFill>
              </a:rPr>
              <a:t>False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 that element is excluded from the filtered array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16150"/>
            <a:ext cx="8839199" cy="208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Special arrays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27" name="Google Shape;227;p15"/>
          <p:cNvSpPr txBox="1"/>
          <p:nvPr>
            <p:ph idx="1" type="body"/>
          </p:nvPr>
        </p:nvSpPr>
        <p:spPr>
          <a:xfrm>
            <a:off x="6051850" y="565125"/>
            <a:ext cx="30279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There are a lot of special arrays available in NumPy. A few of them are as follows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ones</a:t>
            </a:r>
            <a:r>
              <a:rPr lang="en" sz="1400">
                <a:solidFill>
                  <a:srgbClr val="000000"/>
                </a:solidFill>
              </a:rPr>
              <a:t> : an array of 1s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zeros</a:t>
            </a:r>
            <a:r>
              <a:rPr lang="en" sz="1400">
                <a:solidFill>
                  <a:srgbClr val="000000"/>
                </a:solidFill>
              </a:rPr>
              <a:t> : an array of 0s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full</a:t>
            </a:r>
            <a:r>
              <a:rPr lang="en" sz="1400">
                <a:solidFill>
                  <a:srgbClr val="000000"/>
                </a:solidFill>
              </a:rPr>
              <a:t> : an array having all elements equal to fill_value which is the second parameter of full function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eye</a:t>
            </a:r>
            <a:r>
              <a:rPr lang="en" sz="1400">
                <a:solidFill>
                  <a:srgbClr val="000000"/>
                </a:solidFill>
              </a:rPr>
              <a:t> : an identity matrix of dimension specified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diag</a:t>
            </a:r>
            <a:r>
              <a:rPr lang="en" sz="1400">
                <a:solidFill>
                  <a:srgbClr val="000000"/>
                </a:solidFill>
              </a:rPr>
              <a:t> : constructs a diagonal array out of the array given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arange</a:t>
            </a:r>
            <a:r>
              <a:rPr lang="en" sz="1400">
                <a:solidFill>
                  <a:srgbClr val="000000"/>
                </a:solidFill>
              </a:rPr>
              <a:t> : returns evenly spaced values within a given interval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random</a:t>
            </a:r>
            <a:r>
              <a:rPr lang="en" sz="1400">
                <a:solidFill>
                  <a:srgbClr val="000000"/>
                </a:solidFill>
              </a:rPr>
              <a:t> : returns random numbers of required size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75" y="1124375"/>
            <a:ext cx="6167798" cy="304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Arithmetic in NumPy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Vectorization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39" name="Google Shape;239;p17"/>
          <p:cNvSpPr txBox="1"/>
          <p:nvPr>
            <p:ph idx="1" type="body"/>
          </p:nvPr>
        </p:nvSpPr>
        <p:spPr>
          <a:xfrm>
            <a:off x="32100" y="3701500"/>
            <a:ext cx="9079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Converting iterative statements into a vector based operation is called </a:t>
            </a:r>
            <a:r>
              <a:rPr lang="en" sz="1800">
                <a:solidFill>
                  <a:schemeClr val="dk1"/>
                </a:solidFill>
              </a:rPr>
              <a:t>vectorization</a:t>
            </a:r>
            <a:r>
              <a:rPr lang="en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is faster as modern CPUs are optimized for such operations.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example shows the iterative method as well as the NumPy’s add function.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+ operator can be used in place of add function for ndarrays.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40" name="Google Shape;2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50" y="565125"/>
            <a:ext cx="6910326" cy="31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Simple arithmetic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46" name="Google Shape;246;p18"/>
          <p:cNvSpPr txBox="1"/>
          <p:nvPr>
            <p:ph idx="1" type="body"/>
          </p:nvPr>
        </p:nvSpPr>
        <p:spPr>
          <a:xfrm>
            <a:off x="32100" y="4053600"/>
            <a:ext cx="9079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You could use arithmetic operators </a:t>
            </a:r>
            <a:r>
              <a:rPr lang="en" sz="1600">
                <a:solidFill>
                  <a:schemeClr val="dk1"/>
                </a:solidFill>
              </a:rPr>
              <a:t>+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-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*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/ ** % //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directly between NumPy arrays. All of these are element-wise operations between ndarrays.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47" name="Google Shape;2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828851" cy="352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Sum and product</a:t>
            </a:r>
            <a:endParaRPr sz="3740"/>
          </a:p>
        </p:txBody>
      </p:sp>
      <p:sp>
        <p:nvSpPr>
          <p:cNvPr id="253" name="Google Shape;253;p19"/>
          <p:cNvSpPr txBox="1"/>
          <p:nvPr>
            <p:ph idx="1" type="body"/>
          </p:nvPr>
        </p:nvSpPr>
        <p:spPr>
          <a:xfrm>
            <a:off x="32100" y="4314750"/>
            <a:ext cx="9079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can be used to get sum of all elements in the array or sum along some axis as specified.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prod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can be used to get product of all elements in the array or product along some axis as specified.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609004" cy="37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800"/>
              <a:t>Topics </a:t>
            </a:r>
            <a:endParaRPr sz="4800"/>
          </a:p>
        </p:txBody>
      </p:sp>
      <p:sp>
        <p:nvSpPr>
          <p:cNvPr id="140" name="Google Shape;140;p2"/>
          <p:cNvSpPr txBox="1"/>
          <p:nvPr>
            <p:ph idx="2" type="body"/>
          </p:nvPr>
        </p:nvSpPr>
        <p:spPr>
          <a:xfrm>
            <a:off x="5025500" y="1718250"/>
            <a:ext cx="39495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NumPy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Arithmetic in NumPy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Broadcasting in NumPy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Matplotlib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Trigonometric operations</a:t>
            </a:r>
            <a:endParaRPr sz="3740"/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64200" y="3860700"/>
            <a:ext cx="9079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NumPy provides </a:t>
            </a:r>
            <a:r>
              <a:rPr lang="en" sz="1900">
                <a:solidFill>
                  <a:schemeClr val="dk1"/>
                </a:solidFill>
              </a:rPr>
              <a:t>sin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900">
                <a:solidFill>
                  <a:schemeClr val="dk1"/>
                </a:solidFill>
              </a:rPr>
              <a:t>cos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lang="en" sz="1900">
                <a:solidFill>
                  <a:schemeClr val="dk1"/>
                </a:solidFill>
              </a:rPr>
              <a:t>tan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that take values in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radians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and produce the corresponding sin, cos and tan values.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You can use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radians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to convert degrees to radians and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degrees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to convert degrees to radians.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75" y="623563"/>
            <a:ext cx="8828851" cy="302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Matrix operations</a:t>
            </a:r>
            <a:endParaRPr sz="3740"/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32100" y="3712850"/>
            <a:ext cx="90798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We see the following matrix operations in the above example (There are a lot more to explore :) ) :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6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matmul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: matrix multiplication (alternate is to use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@ operator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6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transpose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: transpose of the matrix (alternative is to use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T attribute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6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linalg.inv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: inverse of the matrix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6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linalg.det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: determinant of the matrix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Note that </a:t>
            </a:r>
            <a:r>
              <a:rPr lang="en" sz="1508">
                <a:solidFill>
                  <a:srgbClr val="DC143C"/>
                </a:solidFill>
              </a:rPr>
              <a:t>multiply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 is </a:t>
            </a:r>
            <a:r>
              <a:rPr lang="en" sz="1508">
                <a:solidFill>
                  <a:srgbClr val="DC143C"/>
                </a:solidFill>
              </a:rPr>
              <a:t>different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from </a:t>
            </a:r>
            <a:r>
              <a:rPr lang="en" sz="1508">
                <a:solidFill>
                  <a:srgbClr val="DC143C"/>
                </a:solidFill>
              </a:rPr>
              <a:t>dot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75" y="565125"/>
            <a:ext cx="6728852" cy="3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Broadcasting in NumPy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Broadcasting</a:t>
            </a:r>
            <a:endParaRPr sz="3740"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60488" y="3882900"/>
            <a:ext cx="90798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66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7692"/>
              <a:buChar char="●"/>
            </a:pPr>
            <a:r>
              <a:rPr lang="en">
                <a:solidFill>
                  <a:srgbClr val="000000"/>
                </a:solidFill>
              </a:rPr>
              <a:t>The term </a:t>
            </a:r>
            <a:r>
              <a:rPr lang="en">
                <a:solidFill>
                  <a:schemeClr val="dk1"/>
                </a:solidFill>
              </a:rPr>
              <a:t>broadcasting</a:t>
            </a:r>
            <a:r>
              <a:rPr b="1" i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refers to how numpy treats </a:t>
            </a:r>
            <a:r>
              <a:rPr lang="en">
                <a:solidFill>
                  <a:schemeClr val="dk1"/>
                </a:solidFill>
              </a:rPr>
              <a:t>arrays with different dimension</a:t>
            </a:r>
            <a:r>
              <a:rPr lang="en">
                <a:solidFill>
                  <a:srgbClr val="000000"/>
                </a:solidFill>
              </a:rPr>
              <a:t> during arithmetic operations which lead to certain constraints, the smaller array is broadcast across the larger array so that they have </a:t>
            </a:r>
            <a:r>
              <a:rPr lang="en">
                <a:solidFill>
                  <a:schemeClr val="dk1"/>
                </a:solidFill>
              </a:rPr>
              <a:t>compatible shapes</a:t>
            </a:r>
            <a:r>
              <a:rPr lang="en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  <a:p>
            <a:pPr indent="-3049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333333"/>
                </a:solidFill>
              </a:rPr>
              <a:t>When operating on two arrays, NumPy </a:t>
            </a:r>
            <a:r>
              <a:rPr lang="en">
                <a:solidFill>
                  <a:schemeClr val="dk1"/>
                </a:solidFill>
              </a:rPr>
              <a:t>compares their shapes element-wise.</a:t>
            </a:r>
            <a:r>
              <a:rPr lang="en">
                <a:solidFill>
                  <a:srgbClr val="333333"/>
                </a:solidFill>
              </a:rPr>
              <a:t> It starts with the trailing (i.e. rightmost) dimension and works its way left. Two </a:t>
            </a:r>
            <a:r>
              <a:rPr lang="en">
                <a:solidFill>
                  <a:schemeClr val="dk1"/>
                </a:solidFill>
              </a:rPr>
              <a:t>dimensions are compatible when</a:t>
            </a:r>
            <a:endParaRPr>
              <a:solidFill>
                <a:schemeClr val="dk1"/>
              </a:solidFill>
            </a:endParaRPr>
          </a:p>
          <a:p>
            <a:pPr indent="-30498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300">
                <a:solidFill>
                  <a:srgbClr val="333333"/>
                </a:solidFill>
              </a:rPr>
              <a:t>they are equal, or</a:t>
            </a:r>
            <a:endParaRPr sz="1300">
              <a:solidFill>
                <a:srgbClr val="333333"/>
              </a:solidFill>
            </a:endParaRPr>
          </a:p>
          <a:p>
            <a:pPr indent="-30498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300">
                <a:solidFill>
                  <a:srgbClr val="333333"/>
                </a:solidFill>
              </a:rPr>
              <a:t>one of them is 1.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436" y="654176"/>
            <a:ext cx="6559939" cy="3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Matplotlib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Basic plot</a:t>
            </a:r>
            <a:endParaRPr sz="3740"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60500" y="3532100"/>
            <a:ext cx="90798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Matplotlib is a </a:t>
            </a:r>
            <a:r>
              <a:rPr lang="en" sz="1816">
                <a:solidFill>
                  <a:schemeClr val="dk1"/>
                </a:solidFill>
                <a:highlight>
                  <a:srgbClr val="FFFFFF"/>
                </a:highlight>
              </a:rPr>
              <a:t> graph plotting library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in python that serves as a visualization utility.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Most of the Matplotlib utilities lies under the </a:t>
            </a:r>
            <a:r>
              <a:rPr lang="en" sz="1800">
                <a:solidFill>
                  <a:schemeClr val="dk1"/>
                </a:solidFill>
              </a:rPr>
              <a:t>pyplot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submodule, and are usually imported under the </a:t>
            </a:r>
            <a:r>
              <a:rPr lang="en" sz="1600">
                <a:solidFill>
                  <a:srgbClr val="000000"/>
                </a:solidFill>
              </a:rPr>
              <a:t>plt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alias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By default, the </a:t>
            </a:r>
            <a:r>
              <a:rPr lang="en" sz="1800">
                <a:solidFill>
                  <a:schemeClr val="dk1"/>
                </a:solidFill>
              </a:rPr>
              <a:t>plot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draws a line from point to point.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Parameter 1 is an array containing the points on the x-axis.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Parameter 2 is an array containing the points on the y-axis.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85375"/>
            <a:ext cx="8839199" cy="265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Styled plot</a:t>
            </a:r>
            <a:endParaRPr sz="3740"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60488" y="3882900"/>
            <a:ext cx="90798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There are a lot of styling features available in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pyplot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In the above example, we used the following parameters: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	marker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linestyle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ls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linewidth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lw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color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markersize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markeredgecolor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mec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markerfacecolor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mfc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839199" cy="265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Subplots</a:t>
            </a:r>
            <a:endParaRPr sz="3740"/>
          </a:p>
        </p:txBody>
      </p:sp>
      <p:sp>
        <p:nvSpPr>
          <p:cNvPr id="305" name="Google Shape;305;p27"/>
          <p:cNvSpPr txBox="1"/>
          <p:nvPr>
            <p:ph idx="1" type="body"/>
          </p:nvPr>
        </p:nvSpPr>
        <p:spPr>
          <a:xfrm>
            <a:off x="6543175" y="565125"/>
            <a:ext cx="23898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With the </a:t>
            </a:r>
            <a:r>
              <a:rPr lang="en" sz="1600">
                <a:solidFill>
                  <a:schemeClr val="dk1"/>
                </a:solidFill>
              </a:rPr>
              <a:t>subplot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function you can draw multiple plots in one figure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</a:t>
            </a:r>
            <a:r>
              <a:rPr lang="en" sz="1600">
                <a:solidFill>
                  <a:schemeClr val="dk1"/>
                </a:solidFill>
              </a:rPr>
              <a:t>subplot</a:t>
            </a:r>
            <a:r>
              <a:rPr lang="en" sz="1600">
                <a:solidFill>
                  <a:srgbClr val="000000"/>
                </a:solidFill>
              </a:rPr>
              <a:t> function takes three arguments that describes the layout of the figure.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layout is organized in rows and columns, which are represented by the </a:t>
            </a:r>
            <a:r>
              <a:rPr i="1" lang="en" sz="1600">
                <a:solidFill>
                  <a:srgbClr val="000000"/>
                </a:solidFill>
              </a:rPr>
              <a:t>first </a:t>
            </a:r>
            <a:r>
              <a:rPr lang="en" sz="1600">
                <a:solidFill>
                  <a:srgbClr val="000000"/>
                </a:solidFill>
              </a:rPr>
              <a:t>and </a:t>
            </a:r>
            <a:r>
              <a:rPr i="1" lang="en" sz="1600">
                <a:solidFill>
                  <a:srgbClr val="000000"/>
                </a:solidFill>
              </a:rPr>
              <a:t>second </a:t>
            </a:r>
            <a:r>
              <a:rPr lang="en" sz="1600">
                <a:solidFill>
                  <a:srgbClr val="000000"/>
                </a:solidFill>
              </a:rPr>
              <a:t>argument.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third argument represents the index of the current plot.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6550053" cy="45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Scatter plot</a:t>
            </a:r>
            <a:endParaRPr sz="3740"/>
          </a:p>
        </p:txBody>
      </p:sp>
      <p:sp>
        <p:nvSpPr>
          <p:cNvPr id="312" name="Google Shape;312;p28"/>
          <p:cNvSpPr txBox="1"/>
          <p:nvPr>
            <p:ph idx="1" type="body"/>
          </p:nvPr>
        </p:nvSpPr>
        <p:spPr>
          <a:xfrm>
            <a:off x="32100" y="3730500"/>
            <a:ext cx="9079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With Pyplot, you can use the </a:t>
            </a:r>
            <a:r>
              <a:rPr lang="en" sz="1800">
                <a:solidFill>
                  <a:schemeClr val="dk1"/>
                </a:solidFill>
              </a:rPr>
              <a:t>scatter</a:t>
            </a:r>
            <a:r>
              <a:rPr lang="en" sz="1600">
                <a:solidFill>
                  <a:srgbClr val="000000"/>
                </a:solidFill>
              </a:rPr>
              <a:t> function to draw a scatter plot.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scatter</a:t>
            </a:r>
            <a:r>
              <a:rPr lang="en" sz="1600">
                <a:solidFill>
                  <a:srgbClr val="000000"/>
                </a:solidFill>
              </a:rPr>
              <a:t> function plots one dot for each observation. It needs two arrays of the same length, one for the values of the x-axis, and one for values on the y-axis.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You can save any plot using the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savefig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that takes the filename to which the image will be saved as an argument.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13" name="Google Shape;313;p28"/>
          <p:cNvPicPr preferRelativeResize="0"/>
          <p:nvPr/>
        </p:nvPicPr>
        <p:blipFill rotWithShape="1">
          <a:blip r:embed="rId3">
            <a:alphaModFix/>
          </a:blip>
          <a:srcRect b="0" l="0" r="54605" t="0"/>
          <a:stretch/>
        </p:blipFill>
        <p:spPr>
          <a:xfrm>
            <a:off x="152400" y="565125"/>
            <a:ext cx="3806152" cy="30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1775" y="565125"/>
            <a:ext cx="5075202" cy="2998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Histogram</a:t>
            </a:r>
            <a:endParaRPr sz="3740"/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60488" y="3882900"/>
            <a:ext cx="90798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 histogram is a graph showing frequency distributions.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is a graph showing the number of observations within each given interval.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In Matplotlib, we use the </a:t>
            </a:r>
            <a:r>
              <a:rPr lang="en" sz="1800">
                <a:solidFill>
                  <a:schemeClr val="dk1"/>
                </a:solidFill>
              </a:rPr>
              <a:t>hist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to create histograms.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839204" cy="296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NumPy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Exercise 1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152400" y="1306275"/>
            <a:ext cx="8839200" cy="3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We talked about NumPy being faster in arithmetic operations than ordinary python lists due to </a:t>
            </a:r>
            <a:r>
              <a:rPr lang="en" sz="2100">
                <a:solidFill>
                  <a:schemeClr val="dk1"/>
                </a:solidFill>
              </a:rPr>
              <a:t>vectorization</a:t>
            </a:r>
            <a:r>
              <a:rPr lang="en" sz="1800">
                <a:solidFill>
                  <a:srgbClr val="000000"/>
                </a:solidFill>
              </a:rPr>
              <a:t>. Let’s test it now.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Create a 1000*1000 matrix A and compute its square such that the matrix is given by: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A[i, j] = 1000*i + j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Do it using ordinary </a:t>
            </a:r>
            <a:r>
              <a:rPr lang="en" sz="2100">
                <a:solidFill>
                  <a:srgbClr val="9900FF"/>
                </a:solidFill>
              </a:rPr>
              <a:t>python lists</a:t>
            </a:r>
            <a:r>
              <a:rPr lang="en" sz="1800">
                <a:solidFill>
                  <a:srgbClr val="000000"/>
                </a:solidFill>
              </a:rPr>
              <a:t> as well as </a:t>
            </a:r>
            <a:r>
              <a:rPr lang="en" sz="2100">
                <a:solidFill>
                  <a:srgbClr val="9900FF"/>
                </a:solidFill>
              </a:rPr>
              <a:t>numpy</a:t>
            </a:r>
            <a:r>
              <a:rPr lang="en" sz="1800">
                <a:solidFill>
                  <a:srgbClr val="000000"/>
                </a:solidFill>
              </a:rPr>
              <a:t> operations and compare the time taken.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Solution 1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596200" y="4608300"/>
            <a:ext cx="5243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i="1" lang="en" sz="1800">
                <a:solidFill>
                  <a:srgbClr val="741B47"/>
                </a:solidFill>
              </a:rPr>
              <a:t>Notice how fast NumPy is as compared to Python lists.</a:t>
            </a:r>
            <a:endParaRPr i="1" sz="1800">
              <a:solidFill>
                <a:srgbClr val="741B47"/>
              </a:solidFill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50" y="504400"/>
            <a:ext cx="8316298" cy="41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Exercise 2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45" name="Google Shape;345;p33"/>
          <p:cNvSpPr txBox="1"/>
          <p:nvPr>
            <p:ph idx="1" type="body"/>
          </p:nvPr>
        </p:nvSpPr>
        <p:spPr>
          <a:xfrm>
            <a:off x="152400" y="1441675"/>
            <a:ext cx="8839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We will see use of </a:t>
            </a:r>
            <a:r>
              <a:rPr lang="en" sz="2100">
                <a:solidFill>
                  <a:schemeClr val="dk1"/>
                </a:solidFill>
              </a:rPr>
              <a:t>broadcasting</a:t>
            </a:r>
            <a:r>
              <a:rPr lang="en" sz="1800">
                <a:solidFill>
                  <a:srgbClr val="000000"/>
                </a:solidFill>
              </a:rPr>
              <a:t> in this exercise.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You are given a set of let’s say five 2d points as an ndarray and you want to compute the euclidean distance between each pair of points and store it into a 5*5 ndarray.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Naive approach will be to use loops to do this task, but your </a:t>
            </a:r>
            <a:r>
              <a:rPr i="1" lang="en" sz="1800">
                <a:solidFill>
                  <a:srgbClr val="9900FF"/>
                </a:solidFill>
              </a:rPr>
              <a:t>aim</a:t>
            </a:r>
            <a:r>
              <a:rPr lang="en" sz="1800">
                <a:solidFill>
                  <a:srgbClr val="000000"/>
                </a:solidFill>
              </a:rPr>
              <a:t> is to do it </a:t>
            </a:r>
            <a:r>
              <a:rPr i="1" lang="en" sz="1800">
                <a:solidFill>
                  <a:srgbClr val="9900FF"/>
                </a:solidFill>
              </a:rPr>
              <a:t>without use of any loops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Solution 2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51" name="Google Shape;351;p34"/>
          <p:cNvSpPr txBox="1"/>
          <p:nvPr>
            <p:ph idx="1" type="body"/>
          </p:nvPr>
        </p:nvSpPr>
        <p:spPr>
          <a:xfrm>
            <a:off x="152400" y="3004175"/>
            <a:ext cx="88488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Notice how we first changed the shape of </a:t>
            </a:r>
            <a:r>
              <a:rPr lang="en" sz="1800">
                <a:solidFill>
                  <a:srgbClr val="FF00FF"/>
                </a:solidFill>
              </a:rPr>
              <a:t>arr</a:t>
            </a:r>
            <a:r>
              <a:rPr lang="en" sz="1800">
                <a:solidFill>
                  <a:srgbClr val="000000"/>
                </a:solidFill>
              </a:rPr>
              <a:t> before computing the </a:t>
            </a:r>
            <a:r>
              <a:rPr lang="en" sz="1800">
                <a:solidFill>
                  <a:srgbClr val="FF00FF"/>
                </a:solidFill>
              </a:rPr>
              <a:t>difference</a:t>
            </a:r>
            <a:r>
              <a:rPr lang="en" sz="1800">
                <a:solidFill>
                  <a:srgbClr val="000000"/>
                </a:solidFill>
              </a:rPr>
              <a:t> between co-ordinates of the points.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After </a:t>
            </a:r>
            <a:r>
              <a:rPr lang="en" sz="1800">
                <a:solidFill>
                  <a:srgbClr val="FF00FF"/>
                </a:solidFill>
              </a:rPr>
              <a:t>reshaping</a:t>
            </a:r>
            <a:r>
              <a:rPr lang="en" sz="1800">
                <a:solidFill>
                  <a:srgbClr val="000000"/>
                </a:solidFill>
              </a:rPr>
              <a:t>, the </a:t>
            </a:r>
            <a:r>
              <a:rPr lang="en" sz="1800">
                <a:solidFill>
                  <a:srgbClr val="FF00FF"/>
                </a:solidFill>
              </a:rPr>
              <a:t>dimensions mismatch</a:t>
            </a:r>
            <a:r>
              <a:rPr lang="en" sz="1800">
                <a:solidFill>
                  <a:srgbClr val="000000"/>
                </a:solidFill>
              </a:rPr>
              <a:t> and hence numpy use </a:t>
            </a:r>
            <a:r>
              <a:rPr lang="en" sz="1800">
                <a:solidFill>
                  <a:srgbClr val="FF00FF"/>
                </a:solidFill>
              </a:rPr>
              <a:t>broadcasting</a:t>
            </a:r>
            <a:r>
              <a:rPr lang="en" sz="1800">
                <a:solidFill>
                  <a:srgbClr val="000000"/>
                </a:solidFill>
              </a:rPr>
              <a:t> to compute the difference.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Finally we find the </a:t>
            </a:r>
            <a:r>
              <a:rPr lang="en" sz="1800">
                <a:solidFill>
                  <a:srgbClr val="FF00FF"/>
                </a:solidFill>
              </a:rPr>
              <a:t>distance</a:t>
            </a:r>
            <a:r>
              <a:rPr lang="en" sz="1800">
                <a:solidFill>
                  <a:srgbClr val="000000"/>
                </a:solidFill>
              </a:rPr>
              <a:t> using </a:t>
            </a:r>
            <a:r>
              <a:rPr lang="en" sz="1800">
                <a:solidFill>
                  <a:srgbClr val="FF00FF"/>
                </a:solidFill>
              </a:rPr>
              <a:t>sum, power </a:t>
            </a:r>
            <a:r>
              <a:rPr lang="en" sz="1800">
                <a:solidFill>
                  <a:srgbClr val="000000"/>
                </a:solidFill>
              </a:rPr>
              <a:t>and</a:t>
            </a:r>
            <a:r>
              <a:rPr lang="en" sz="1800">
                <a:solidFill>
                  <a:srgbClr val="FF00FF"/>
                </a:solidFill>
              </a:rPr>
              <a:t> sqrt </a:t>
            </a:r>
            <a:r>
              <a:rPr lang="en" sz="1800">
                <a:solidFill>
                  <a:srgbClr val="000000"/>
                </a:solidFill>
              </a:rPr>
              <a:t>from the </a:t>
            </a:r>
            <a:r>
              <a:rPr lang="en" sz="1800">
                <a:solidFill>
                  <a:srgbClr val="FF00FF"/>
                </a:solidFill>
              </a:rPr>
              <a:t>difference</a:t>
            </a:r>
            <a:r>
              <a:rPr lang="en" sz="1800">
                <a:solidFill>
                  <a:srgbClr val="000000"/>
                </a:solidFill>
              </a:rPr>
              <a:t> computed.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25" y="636225"/>
            <a:ext cx="9041577" cy="220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Exercise 3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152400" y="1228975"/>
            <a:ext cx="88392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000000"/>
                </a:solidFill>
              </a:rPr>
              <a:t>Say you toss 100 fair coins simultaneously and want to programmatically record the total number of heads. One simultaneous </a:t>
            </a:r>
            <a:r>
              <a:rPr lang="en" sz="1600">
                <a:solidFill>
                  <a:schemeClr val="dk1"/>
                </a:solidFill>
              </a:rPr>
              <a:t>toss of the 100 coins counts as a single trial</a:t>
            </a:r>
            <a:r>
              <a:rPr lang="en" sz="1600">
                <a:solidFill>
                  <a:srgbClr val="000000"/>
                </a:solidFill>
              </a:rPr>
              <a:t>. You are given a </a:t>
            </a:r>
            <a:r>
              <a:rPr lang="en" sz="1600">
                <a:solidFill>
                  <a:schemeClr val="dk1"/>
                </a:solidFill>
              </a:rPr>
              <a:t>list of number of trials </a:t>
            </a:r>
            <a:r>
              <a:rPr lang="en" sz="1600">
                <a:solidFill>
                  <a:srgbClr val="000000"/>
                </a:solidFill>
              </a:rPr>
              <a:t>([10,100,1000,10000]). For every value in this list, we want to </a:t>
            </a:r>
            <a:r>
              <a:rPr lang="en" sz="1600">
                <a:solidFill>
                  <a:schemeClr val="dk1"/>
                </a:solidFill>
              </a:rPr>
              <a:t>count the number of heads and plot a histogram</a:t>
            </a:r>
            <a:r>
              <a:rPr lang="en" sz="1600">
                <a:solidFill>
                  <a:srgbClr val="000000"/>
                </a:solidFill>
              </a:rPr>
              <a:t>. The histogram should take the shape of a </a:t>
            </a:r>
            <a:r>
              <a:rPr lang="en" sz="1600">
                <a:solidFill>
                  <a:srgbClr val="DC143C"/>
                </a:solidFill>
              </a:rPr>
              <a:t>binomial distribution</a:t>
            </a:r>
            <a:r>
              <a:rPr lang="en" sz="1600">
                <a:solidFill>
                  <a:srgbClr val="000000"/>
                </a:solidFill>
              </a:rPr>
              <a:t> and get more accurate with larger numbers of trials.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000000"/>
                </a:solidFill>
              </a:rPr>
              <a:t>You need to define two functions: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9900FF"/>
                </a:solidFill>
              </a:rPr>
              <a:t>toss(num_trials):</a:t>
            </a:r>
            <a:r>
              <a:rPr lang="en" sz="1600">
                <a:solidFill>
                  <a:srgbClr val="000000"/>
                </a:solidFill>
              </a:rPr>
              <a:t> Takes the number of times the experiment is to be performed as an argument and returns a numpy array of the same size with the number of heads obtained in each trial.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9900FF"/>
                </a:solidFill>
              </a:rPr>
              <a:t>plot_hist(outcomes, index):-</a:t>
            </a:r>
            <a:r>
              <a:rPr lang="en" sz="1600">
                <a:solidFill>
                  <a:srgbClr val="000000"/>
                </a:solidFill>
              </a:rPr>
              <a:t> Takes an array of the number of heads obtained for </a:t>
            </a:r>
            <a:r>
              <a:rPr i="1" lang="en" sz="1600">
                <a:solidFill>
                  <a:srgbClr val="000000"/>
                </a:solidFill>
              </a:rPr>
              <a:t>k </a:t>
            </a:r>
            <a:r>
              <a:rPr lang="en" sz="1600">
                <a:solidFill>
                  <a:srgbClr val="000000"/>
                </a:solidFill>
              </a:rPr>
              <a:t>trials from toss(</a:t>
            </a:r>
            <a:r>
              <a:rPr i="1" lang="en" sz="1600">
                <a:solidFill>
                  <a:srgbClr val="000000"/>
                </a:solidFill>
              </a:rPr>
              <a:t>k</a:t>
            </a:r>
            <a:r>
              <a:rPr lang="en" sz="1600">
                <a:solidFill>
                  <a:srgbClr val="000000"/>
                </a:solidFill>
              </a:rPr>
              <a:t>) and plots a histogram based on these counts. Generate subplot at index giving as the argument for each value in trials_list and save this plot as </a:t>
            </a:r>
            <a:r>
              <a:rPr lang="en" sz="1800">
                <a:solidFill>
                  <a:srgbClr val="FF00FF"/>
                </a:solidFill>
              </a:rPr>
              <a:t>exer_3.png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Solution 3</a:t>
            </a:r>
            <a:endParaRPr sz="374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50" y="854088"/>
            <a:ext cx="9012500" cy="333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 !!!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NumPy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51" name="Google Shape;151;p4"/>
          <p:cNvSpPr txBox="1"/>
          <p:nvPr>
            <p:ph idx="1" type="body"/>
          </p:nvPr>
        </p:nvSpPr>
        <p:spPr>
          <a:xfrm>
            <a:off x="125175" y="1318350"/>
            <a:ext cx="88107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NumPy is a Python library used for working with arrays/matrices.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Used in variety of </a:t>
            </a:r>
            <a:r>
              <a:rPr lang="en" sz="2000">
                <a:solidFill>
                  <a:srgbClr val="DC143C"/>
                </a:solidFill>
                <a:highlight>
                  <a:srgbClr val="FFFFFF"/>
                </a:highlight>
              </a:rPr>
              <a:t>numerical computations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involving </a:t>
            </a:r>
            <a:r>
              <a:rPr lang="en" sz="2000">
                <a:solidFill>
                  <a:srgbClr val="DC143C"/>
                </a:solidFill>
                <a:highlight>
                  <a:srgbClr val="FFFFFF"/>
                </a:highlight>
              </a:rPr>
              <a:t>matrix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multiplications, fourier transforms etc.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NumPy </a:t>
            </a:r>
            <a:r>
              <a:rPr lang="en" sz="2000">
                <a:solidFill>
                  <a:srgbClr val="DC143C"/>
                </a:solidFill>
              </a:rPr>
              <a:t>vectorization</a:t>
            </a:r>
            <a:r>
              <a:rPr lang="en" sz="1800">
                <a:solidFill>
                  <a:srgbClr val="000000"/>
                </a:solidFill>
              </a:rPr>
              <a:t> involves performing mathematical operations on entire arrays, eliminating the need to loop through individual elements.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NumPy arrays are called </a:t>
            </a:r>
            <a:r>
              <a:rPr lang="en" sz="2000">
                <a:solidFill>
                  <a:srgbClr val="DC143C"/>
                </a:solidFill>
              </a:rPr>
              <a:t>ndarrays</a:t>
            </a:r>
            <a:r>
              <a:rPr lang="en" sz="1800">
                <a:solidFill>
                  <a:srgbClr val="000000"/>
                </a:solidFill>
              </a:rPr>
              <a:t> (short for n-dimensional arrays), these arrays come with a </a:t>
            </a:r>
            <a:r>
              <a:rPr lang="en" sz="2000">
                <a:solidFill>
                  <a:srgbClr val="DC143C"/>
                </a:solidFill>
              </a:rPr>
              <a:t>lot of functions support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000">
                <a:solidFill>
                  <a:srgbClr val="DC143C"/>
                </a:solidFill>
              </a:rPr>
              <a:t>NumPy</a:t>
            </a:r>
            <a:r>
              <a:rPr lang="en" sz="1800">
                <a:solidFill>
                  <a:srgbClr val="000000"/>
                </a:solidFill>
              </a:rPr>
              <a:t> is </a:t>
            </a:r>
            <a:r>
              <a:rPr lang="en" sz="2000">
                <a:solidFill>
                  <a:srgbClr val="DC143C"/>
                </a:solidFill>
              </a:rPr>
              <a:t>much faster</a:t>
            </a:r>
            <a:r>
              <a:rPr lang="en" sz="1800">
                <a:solidFill>
                  <a:srgbClr val="000000"/>
                </a:solidFill>
              </a:rPr>
              <a:t> than </a:t>
            </a:r>
            <a:r>
              <a:rPr lang="en" sz="2000">
                <a:solidFill>
                  <a:srgbClr val="DC143C"/>
                </a:solidFill>
              </a:rPr>
              <a:t>ordinary python lists</a:t>
            </a:r>
            <a:r>
              <a:rPr lang="en" sz="1800">
                <a:solidFill>
                  <a:srgbClr val="000000"/>
                </a:solidFill>
              </a:rPr>
              <a:t> because they are stored contiguously in memory (locality).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NumPy documentation can be found at </a:t>
            </a:r>
            <a:r>
              <a:rPr lang="en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https://numpy.org/doc/stable/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800">
                <a:solidFill>
                  <a:srgbClr val="000000"/>
                </a:solidFill>
              </a:rPr>
              <a:t>Reference for this tutorial: </a:t>
            </a:r>
            <a:r>
              <a:rPr lang="en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https://www.w3schools.com/python/numpy/</a:t>
            </a: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Creating a numpy array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125175" y="3152475"/>
            <a:ext cx="87879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To create an ndarray, we can pass a list, tuple or any array-like object into the </a:t>
            </a:r>
            <a:r>
              <a:rPr lang="en" sz="1800">
                <a:solidFill>
                  <a:schemeClr val="dk1"/>
                </a:solidFill>
              </a:rPr>
              <a:t>array </a:t>
            </a:r>
            <a:r>
              <a:rPr lang="en" sz="1600">
                <a:solidFill>
                  <a:srgbClr val="000000"/>
                </a:solidFill>
              </a:rPr>
              <a:t>method, and it will be converted into an ndarray.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demo shows creation of ndarray using list and tuple.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use to </a:t>
            </a:r>
            <a:r>
              <a:rPr lang="en" sz="1800">
                <a:solidFill>
                  <a:schemeClr val="dk1"/>
                </a:solidFill>
              </a:rPr>
              <a:t>shape</a:t>
            </a:r>
            <a:r>
              <a:rPr lang="en" sz="1600">
                <a:solidFill>
                  <a:srgbClr val="000000"/>
                </a:solidFill>
              </a:rPr>
              <a:t> attribute to get the dimensions of the ndarray.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use to </a:t>
            </a:r>
            <a:r>
              <a:rPr lang="en" sz="1800">
                <a:solidFill>
                  <a:schemeClr val="dk1"/>
                </a:solidFill>
              </a:rPr>
              <a:t>ndim</a:t>
            </a:r>
            <a:r>
              <a:rPr lang="en" sz="1600">
                <a:solidFill>
                  <a:srgbClr val="000000"/>
                </a:solidFill>
              </a:rPr>
              <a:t> attribute to get the number of dimensions of the ndarray.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73387"/>
            <a:ext cx="8839204" cy="221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Data types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64" name="Google Shape;164;p6"/>
          <p:cNvSpPr txBox="1"/>
          <p:nvPr>
            <p:ph idx="1" type="body"/>
          </p:nvPr>
        </p:nvSpPr>
        <p:spPr>
          <a:xfrm>
            <a:off x="147925" y="4076200"/>
            <a:ext cx="8787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149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We use the </a:t>
            </a:r>
            <a:r>
              <a:rPr lang="en" sz="1800">
                <a:solidFill>
                  <a:schemeClr val="dk1"/>
                </a:solidFill>
              </a:rPr>
              <a:t>dtype</a:t>
            </a:r>
            <a:r>
              <a:rPr lang="en" sz="1600">
                <a:solidFill>
                  <a:srgbClr val="000000"/>
                </a:solidFill>
              </a:rPr>
              <a:t> attribute to get the datatype of the ndarray.</a:t>
            </a:r>
            <a:endParaRPr sz="1600">
              <a:solidFill>
                <a:srgbClr val="000000"/>
              </a:solidFill>
            </a:endParaRPr>
          </a:p>
          <a:p>
            <a:pPr indent="-3149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We use the </a:t>
            </a:r>
            <a:r>
              <a:rPr lang="en" sz="1800">
                <a:solidFill>
                  <a:schemeClr val="dk1"/>
                </a:solidFill>
              </a:rPr>
              <a:t>dtype</a:t>
            </a:r>
            <a:r>
              <a:rPr lang="en" sz="1600">
                <a:solidFill>
                  <a:srgbClr val="000000"/>
                </a:solidFill>
              </a:rPr>
              <a:t> parameter of array function to create an array of expected data type.</a:t>
            </a:r>
            <a:endParaRPr sz="1600">
              <a:solidFill>
                <a:srgbClr val="000000"/>
              </a:solidFill>
            </a:endParaRPr>
          </a:p>
          <a:p>
            <a:pPr indent="-3149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astype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creates a copy of the array, and allows you to specify the data type as a parameter.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65" name="Google Shape;1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6302838" cy="35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Different dimensional arrays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71" name="Google Shape;171;p7"/>
          <p:cNvSpPr txBox="1"/>
          <p:nvPr>
            <p:ph idx="1" type="body"/>
          </p:nvPr>
        </p:nvSpPr>
        <p:spPr>
          <a:xfrm>
            <a:off x="152400" y="3765600"/>
            <a:ext cx="87879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create any dimensional arrays using </a:t>
            </a:r>
            <a:r>
              <a:rPr lang="en" sz="1800">
                <a:solidFill>
                  <a:schemeClr val="dk1"/>
                </a:solidFill>
              </a:rPr>
              <a:t>array</a:t>
            </a:r>
            <a:r>
              <a:rPr lang="en" sz="1600">
                <a:solidFill>
                  <a:srgbClr val="000000"/>
                </a:solidFill>
              </a:rPr>
              <a:t> function of np.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also specify the minimum dimension of ndarray required by </a:t>
            </a:r>
            <a:r>
              <a:rPr lang="en" sz="1800">
                <a:solidFill>
                  <a:schemeClr val="dk1"/>
                </a:solidFill>
              </a:rPr>
              <a:t>ndmin</a:t>
            </a:r>
            <a:r>
              <a:rPr lang="en" sz="1600">
                <a:solidFill>
                  <a:srgbClr val="000000"/>
                </a:solidFill>
              </a:rPr>
              <a:t> parameter of the array function.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See the above example, in case of array ‘e’, the dimension became 5, whereas for ‘f’ it is 3.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565125"/>
            <a:ext cx="8005274" cy="32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Array indexing and slicing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78" name="Google Shape;178;p8"/>
          <p:cNvSpPr txBox="1"/>
          <p:nvPr>
            <p:ph idx="1" type="body"/>
          </p:nvPr>
        </p:nvSpPr>
        <p:spPr>
          <a:xfrm>
            <a:off x="152400" y="3765600"/>
            <a:ext cx="87879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access any element in an array by referring to it’s index number. (</a:t>
            </a:r>
            <a:r>
              <a:rPr lang="en" sz="1600">
                <a:solidFill>
                  <a:schemeClr val="dk1"/>
                </a:solidFill>
              </a:rPr>
              <a:t>0 - indexing</a:t>
            </a:r>
            <a:r>
              <a:rPr lang="en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For slicing, we pass slice instead of index like this- [start:end].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also define the step, like this- [start:end:step].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694231" cy="30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Copy vs view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85" name="Google Shape;185;p9"/>
          <p:cNvSpPr txBox="1"/>
          <p:nvPr>
            <p:ph idx="1" type="body"/>
          </p:nvPr>
        </p:nvSpPr>
        <p:spPr>
          <a:xfrm>
            <a:off x="68125" y="3538500"/>
            <a:ext cx="9015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main difference between a copy and a view of an array is that the copy is a new array, and the </a:t>
            </a:r>
            <a:r>
              <a:rPr lang="en" sz="1400">
                <a:solidFill>
                  <a:schemeClr val="dk1"/>
                </a:solidFill>
              </a:rPr>
              <a:t>view is just a view of the original array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copy </a:t>
            </a:r>
            <a:r>
              <a:rPr i="1" lang="en" sz="1400">
                <a:solidFill>
                  <a:srgbClr val="000000"/>
                </a:solidFill>
              </a:rPr>
              <a:t>owns</a:t>
            </a:r>
            <a:r>
              <a:rPr lang="en" sz="1400">
                <a:solidFill>
                  <a:srgbClr val="000000"/>
                </a:solidFill>
              </a:rPr>
              <a:t> the data and </a:t>
            </a:r>
            <a:r>
              <a:rPr lang="en" sz="1400">
                <a:solidFill>
                  <a:schemeClr val="dk1"/>
                </a:solidFill>
              </a:rPr>
              <a:t>any changes made to the copy will not affect original array</a:t>
            </a:r>
            <a:r>
              <a:rPr lang="en" sz="1400">
                <a:solidFill>
                  <a:srgbClr val="000000"/>
                </a:solidFill>
              </a:rPr>
              <a:t>, and any changes made to the original array will not affect the copy.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view </a:t>
            </a:r>
            <a:r>
              <a:rPr i="1" lang="en" sz="1400">
                <a:solidFill>
                  <a:srgbClr val="000000"/>
                </a:solidFill>
              </a:rPr>
              <a:t>does not own</a:t>
            </a:r>
            <a:r>
              <a:rPr lang="en" sz="1400">
                <a:solidFill>
                  <a:srgbClr val="000000"/>
                </a:solidFill>
              </a:rPr>
              <a:t> the data and </a:t>
            </a:r>
            <a:r>
              <a:rPr lang="en" sz="1400">
                <a:solidFill>
                  <a:schemeClr val="dk1"/>
                </a:solidFill>
              </a:rPr>
              <a:t>any changes made to the view will affect the original array</a:t>
            </a:r>
            <a:r>
              <a:rPr lang="en" sz="1400">
                <a:solidFill>
                  <a:srgbClr val="000000"/>
                </a:solidFill>
              </a:rPr>
              <a:t>, and any changes made to the original array will affect the view.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5125"/>
            <a:ext cx="8046459" cy="2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